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6" r:id="rId1"/>
  </p:sldMasterIdLst>
  <p:notesMasterIdLst>
    <p:notesMasterId r:id="rId15"/>
  </p:notesMasterIdLst>
  <p:sldIdLst>
    <p:sldId id="256" r:id="rId2"/>
    <p:sldId id="292" r:id="rId3"/>
    <p:sldId id="293" r:id="rId4"/>
    <p:sldId id="297" r:id="rId5"/>
    <p:sldId id="299" r:id="rId6"/>
    <p:sldId id="291" r:id="rId7"/>
    <p:sldId id="294" r:id="rId8"/>
    <p:sldId id="268" r:id="rId9"/>
    <p:sldId id="257" r:id="rId10"/>
    <p:sldId id="298" r:id="rId11"/>
    <p:sldId id="295" r:id="rId12"/>
    <p:sldId id="296" r:id="rId13"/>
    <p:sldId id="30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37A"/>
    <a:srgbClr val="E92525"/>
    <a:srgbClr val="EC4D22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238" autoAdjust="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787364542395161E-2"/>
          <c:y val="5.4624943099824699E-2"/>
          <c:w val="0.67500445777611129"/>
          <c:h val="0.748424237667965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поступления от использования имущества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план  2022</c:v>
                </c:pt>
                <c:pt idx="1">
                  <c:v>проект 2023</c:v>
                </c:pt>
                <c:pt idx="2">
                  <c:v>проект 2024</c:v>
                </c:pt>
                <c:pt idx="3">
                  <c:v>проект 2025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108.4</c:v>
                </c:pt>
                <c:pt idx="1">
                  <c:v>108.4</c:v>
                </c:pt>
                <c:pt idx="2" formatCode="0.0">
                  <c:v>108.4</c:v>
                </c:pt>
                <c:pt idx="3">
                  <c:v>108.4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сдачи в аренду имущества, составляющего казну поселения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план  2022</c:v>
                </c:pt>
                <c:pt idx="1">
                  <c:v>проект 2023</c:v>
                </c:pt>
                <c:pt idx="2">
                  <c:v>проект 2024</c:v>
                </c:pt>
                <c:pt idx="3">
                  <c:v>проект 2025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450</c:v>
                </c:pt>
                <c:pt idx="1">
                  <c:v>300</c:v>
                </c:pt>
                <c:pt idx="2">
                  <c:v>300</c:v>
                </c:pt>
                <c:pt idx="3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1331088"/>
        <c:axId val="481331480"/>
      </c:barChart>
      <c:catAx>
        <c:axId val="481331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81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81331480"/>
        <c:crosses val="autoZero"/>
        <c:auto val="1"/>
        <c:lblAlgn val="ctr"/>
        <c:lblOffset val="100"/>
        <c:noMultiLvlLbl val="0"/>
      </c:catAx>
      <c:valAx>
        <c:axId val="481331480"/>
        <c:scaling>
          <c:orientation val="minMax"/>
          <c:max val="1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4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81331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391916343262168"/>
          <c:y val="4.5712224116315363E-2"/>
          <c:w val="0.17721052697255946"/>
          <c:h val="0.90857519098772443"/>
        </c:manualLayout>
      </c:layout>
      <c:overlay val="0"/>
      <c:txPr>
        <a:bodyPr/>
        <a:lstStyle/>
        <a:p>
          <a:pPr>
            <a:defRPr sz="901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26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Исполнения  доходов  за полугодие 2019 года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Lbls>
            <c:spPr>
              <a:noFill/>
              <a:ln w="4527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4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Лист1!$A$2:$A$17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Лист1!$B$2:$B$17</c:f>
              <c:numCache>
                <c:formatCode>0.0%</c:formatCode>
                <c:ptCount val="16"/>
                <c:pt idx="0" formatCode="0%">
                  <c:v>0.17</c:v>
                </c:pt>
                <c:pt idx="1">
                  <c:v>4.0000000000000001E-3</c:v>
                </c:pt>
                <c:pt idx="2">
                  <c:v>0.82599999999999996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cat>
            <c:strRef>
              <c:f>Лист1!$A$2:$A$17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45274">
          <a:noFill/>
        </a:ln>
      </c:spPr>
    </c:plotArea>
    <c:legend>
      <c:legendPos val="r"/>
      <c:layout>
        <c:manualLayout>
          <c:xMode val="edge"/>
          <c:yMode val="edge"/>
          <c:x val="0.66078446780978728"/>
          <c:y val="0.27419361835968853"/>
          <c:w val="0.32745113447645391"/>
          <c:h val="0.16935467777271646"/>
        </c:manualLayout>
      </c:layout>
      <c:overlay val="0"/>
      <c:txPr>
        <a:bodyPr/>
        <a:lstStyle/>
        <a:p>
          <a:pPr>
            <a:defRPr sz="1471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4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021DD5-1605-4354-B4EC-4D8903F1A86C}" type="doc">
      <dgm:prSet loTypeId="urn:microsoft.com/office/officeart/2005/8/layout/equation1" loCatId="relationship" qsTypeId="urn:microsoft.com/office/officeart/2005/8/quickstyle/simple3" qsCatId="simple" csTypeId="urn:microsoft.com/office/officeart/2005/8/colors/accent1_2" csCatId="accent1" phldr="1"/>
      <dgm:spPr/>
    </dgm:pt>
    <dgm:pt modelId="{0D3325B0-EFE7-4EDC-B236-2A6C5F8A4CC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Доходы</a:t>
          </a:r>
          <a:r>
            <a:rPr lang="ru-RU" sz="2800" b="1" dirty="0" smtClean="0"/>
            <a:t> </a:t>
          </a:r>
        </a:p>
        <a:p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131 615,1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300" b="1" dirty="0">
            <a:solidFill>
              <a:srgbClr val="FF0000"/>
            </a:solidFill>
          </a:endParaRPr>
        </a:p>
      </dgm:t>
    </dgm:pt>
    <dgm:pt modelId="{C117579F-1BD2-4347-ACEC-B02F1A1287B6}" type="parTrans" cxnId="{BF3EC7F0-ED83-4D30-9368-78D989F70BB3}">
      <dgm:prSet/>
      <dgm:spPr/>
      <dgm:t>
        <a:bodyPr/>
        <a:lstStyle/>
        <a:p>
          <a:endParaRPr lang="ru-RU"/>
        </a:p>
      </dgm:t>
    </dgm:pt>
    <dgm:pt modelId="{2E3E11CF-1CA8-4759-B1C9-7AE67856EA0D}" type="sibTrans" cxnId="{BF3EC7F0-ED83-4D30-9368-78D989F70BB3}">
      <dgm:prSet/>
      <dgm:spPr/>
      <dgm:t>
        <a:bodyPr/>
        <a:lstStyle/>
        <a:p>
          <a:endParaRPr lang="ru-RU" dirty="0"/>
        </a:p>
      </dgm:t>
    </dgm:pt>
    <dgm:pt modelId="{3CEEB34D-3D66-46AA-9719-58B6BC3D4C4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Расходы</a:t>
          </a:r>
        </a:p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132 </a:t>
          </a:r>
          <a:r>
            <a:rPr lang="ru-RU" sz="18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024,</a:t>
          </a:r>
          <a:r>
            <a:rPr lang="en-US" sz="18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6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3B744C-0943-41D0-8F3F-5E3871442B59}" type="parTrans" cxnId="{0410F743-8EF2-42FE-BF14-A6CCC53FC4F4}">
      <dgm:prSet/>
      <dgm:spPr/>
      <dgm:t>
        <a:bodyPr/>
        <a:lstStyle/>
        <a:p>
          <a:endParaRPr lang="ru-RU"/>
        </a:p>
      </dgm:t>
    </dgm:pt>
    <dgm:pt modelId="{5545F9C6-2B3F-4CA0-96F0-F55E76C1B05C}" type="sibTrans" cxnId="{0410F743-8EF2-42FE-BF14-A6CCC53FC4F4}">
      <dgm:prSet/>
      <dgm:spPr/>
      <dgm:t>
        <a:bodyPr/>
        <a:lstStyle/>
        <a:p>
          <a:endParaRPr lang="ru-RU"/>
        </a:p>
      </dgm:t>
    </dgm:pt>
    <dgm:pt modelId="{E5831E24-16CE-453A-B367-FCC276E54DC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Дефицит</a:t>
          </a:r>
        </a:p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409,5</a:t>
          </a:r>
        </a:p>
        <a:p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09D1309-96EC-40C0-B841-41459867000D}" type="parTrans" cxnId="{19984060-35F5-471C-81A6-C1512993B04B}">
      <dgm:prSet/>
      <dgm:spPr/>
      <dgm:t>
        <a:bodyPr/>
        <a:lstStyle/>
        <a:p>
          <a:endParaRPr lang="ru-RU"/>
        </a:p>
      </dgm:t>
    </dgm:pt>
    <dgm:pt modelId="{8047B348-788B-449B-B67C-7F21CF0BB98E}" type="sibTrans" cxnId="{19984060-35F5-471C-81A6-C1512993B04B}">
      <dgm:prSet/>
      <dgm:spPr/>
      <dgm:t>
        <a:bodyPr/>
        <a:lstStyle/>
        <a:p>
          <a:endParaRPr lang="ru-RU"/>
        </a:p>
      </dgm:t>
    </dgm:pt>
    <dgm:pt modelId="{8DDC558D-C106-435F-B448-CE6016947875}" type="pres">
      <dgm:prSet presAssocID="{3E021DD5-1605-4354-B4EC-4D8903F1A86C}" presName="linearFlow" presStyleCnt="0">
        <dgm:presLayoutVars>
          <dgm:dir/>
          <dgm:resizeHandles val="exact"/>
        </dgm:presLayoutVars>
      </dgm:prSet>
      <dgm:spPr/>
    </dgm:pt>
    <dgm:pt modelId="{47DA5C43-87F9-4041-B571-96E4641A628F}" type="pres">
      <dgm:prSet presAssocID="{0D3325B0-EFE7-4EDC-B236-2A6C5F8A4CC7}" presName="node" presStyleLbl="node1" presStyleIdx="0" presStyleCnt="3" custAng="0" custScaleX="124807" custLinFactNeighborX="-1292" custLinFactNeighborY="-5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45B20-57AD-4D8B-8D76-257FE27E0968}" type="pres">
      <dgm:prSet presAssocID="{2E3E11CF-1CA8-4759-B1C9-7AE67856EA0D}" presName="spacerL" presStyleCnt="0"/>
      <dgm:spPr/>
    </dgm:pt>
    <dgm:pt modelId="{7183D05E-D7B3-4E6A-88EF-AFDFBE4C93A9}" type="pres">
      <dgm:prSet presAssocID="{2E3E11CF-1CA8-4759-B1C9-7AE67856EA0D}" presName="sibTrans" presStyleLbl="sibTrans2D1" presStyleIdx="0" presStyleCnt="2" custScaleX="91643" custScaleY="16113" custLinFactNeighborX="11517" custLinFactNeighborY="-1351"/>
      <dgm:spPr>
        <a:prstGeom prst="round1Rect">
          <a:avLst/>
        </a:prstGeom>
      </dgm:spPr>
      <dgm:t>
        <a:bodyPr/>
        <a:lstStyle/>
        <a:p>
          <a:endParaRPr lang="ru-RU"/>
        </a:p>
      </dgm:t>
    </dgm:pt>
    <dgm:pt modelId="{75863D13-53DD-4A6F-977C-4DC7F6A3C517}" type="pres">
      <dgm:prSet presAssocID="{2E3E11CF-1CA8-4759-B1C9-7AE67856EA0D}" presName="spacerR" presStyleCnt="0"/>
      <dgm:spPr/>
    </dgm:pt>
    <dgm:pt modelId="{26F00F57-DBE0-4803-B685-582CE0BF695F}" type="pres">
      <dgm:prSet presAssocID="{3CEEB34D-3D66-46AA-9719-58B6BC3D4C4D}" presName="node" presStyleLbl="node1" presStyleIdx="1" presStyleCnt="3" custScaleX="140033" custLinFactNeighborX="-18254" custLinFactNeighborY="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64FB8-E176-4299-8ABC-04F6C9237ADF}" type="pres">
      <dgm:prSet presAssocID="{5545F9C6-2B3F-4CA0-96F0-F55E76C1B05C}" presName="spacerL" presStyleCnt="0"/>
      <dgm:spPr/>
    </dgm:pt>
    <dgm:pt modelId="{C9F59194-2611-4388-8F26-924DFEC37142}" type="pres">
      <dgm:prSet presAssocID="{5545F9C6-2B3F-4CA0-96F0-F55E76C1B05C}" presName="sibTrans" presStyleLbl="sibTrans2D1" presStyleIdx="1" presStyleCnt="2" custScaleX="48325"/>
      <dgm:spPr/>
      <dgm:t>
        <a:bodyPr/>
        <a:lstStyle/>
        <a:p>
          <a:endParaRPr lang="ru-RU"/>
        </a:p>
      </dgm:t>
    </dgm:pt>
    <dgm:pt modelId="{A5B5E0E8-4600-4030-B774-4BB51C108E56}" type="pres">
      <dgm:prSet presAssocID="{5545F9C6-2B3F-4CA0-96F0-F55E76C1B05C}" presName="spacerR" presStyleCnt="0"/>
      <dgm:spPr/>
    </dgm:pt>
    <dgm:pt modelId="{3FABF8A8-C6A0-410D-8A6E-73B2D081BDF5}" type="pres">
      <dgm:prSet presAssocID="{E5831E24-16CE-453A-B367-FCC276E54DC4}" presName="node" presStyleLbl="node1" presStyleIdx="2" presStyleCnt="3" custAng="0" custScaleX="132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E3A0B1-305A-4CF4-9ACD-2A0C8FD0D54E}" type="presOf" srcId="{3CEEB34D-3D66-46AA-9719-58B6BC3D4C4D}" destId="{26F00F57-DBE0-4803-B685-582CE0BF695F}" srcOrd="0" destOrd="0" presId="urn:microsoft.com/office/officeart/2005/8/layout/equation1"/>
    <dgm:cxn modelId="{EC5681AC-D249-4A2A-9885-B7C917499F55}" type="presOf" srcId="{3E021DD5-1605-4354-B4EC-4D8903F1A86C}" destId="{8DDC558D-C106-435F-B448-CE6016947875}" srcOrd="0" destOrd="0" presId="urn:microsoft.com/office/officeart/2005/8/layout/equation1"/>
    <dgm:cxn modelId="{61561084-6A6C-4391-AB94-5800CA0F3A79}" type="presOf" srcId="{E5831E24-16CE-453A-B367-FCC276E54DC4}" destId="{3FABF8A8-C6A0-410D-8A6E-73B2D081BDF5}" srcOrd="0" destOrd="0" presId="urn:microsoft.com/office/officeart/2005/8/layout/equation1"/>
    <dgm:cxn modelId="{82377D3B-C2FD-4606-93A1-111FA699B939}" type="presOf" srcId="{0D3325B0-EFE7-4EDC-B236-2A6C5F8A4CC7}" destId="{47DA5C43-87F9-4041-B571-96E4641A628F}" srcOrd="0" destOrd="0" presId="urn:microsoft.com/office/officeart/2005/8/layout/equation1"/>
    <dgm:cxn modelId="{BF3EC7F0-ED83-4D30-9368-78D989F70BB3}" srcId="{3E021DD5-1605-4354-B4EC-4D8903F1A86C}" destId="{0D3325B0-EFE7-4EDC-B236-2A6C5F8A4CC7}" srcOrd="0" destOrd="0" parTransId="{C117579F-1BD2-4347-ACEC-B02F1A1287B6}" sibTransId="{2E3E11CF-1CA8-4759-B1C9-7AE67856EA0D}"/>
    <dgm:cxn modelId="{2DC2333A-F5E9-45AE-A2F1-C60E4D5603F4}" type="presOf" srcId="{5545F9C6-2B3F-4CA0-96F0-F55E76C1B05C}" destId="{C9F59194-2611-4388-8F26-924DFEC37142}" srcOrd="0" destOrd="0" presId="urn:microsoft.com/office/officeart/2005/8/layout/equation1"/>
    <dgm:cxn modelId="{19984060-35F5-471C-81A6-C1512993B04B}" srcId="{3E021DD5-1605-4354-B4EC-4D8903F1A86C}" destId="{E5831E24-16CE-453A-B367-FCC276E54DC4}" srcOrd="2" destOrd="0" parTransId="{109D1309-96EC-40C0-B841-41459867000D}" sibTransId="{8047B348-788B-449B-B67C-7F21CF0BB98E}"/>
    <dgm:cxn modelId="{AA2077D6-6B6D-48A0-9777-1DA89F7FF52F}" type="presOf" srcId="{2E3E11CF-1CA8-4759-B1C9-7AE67856EA0D}" destId="{7183D05E-D7B3-4E6A-88EF-AFDFBE4C93A9}" srcOrd="0" destOrd="0" presId="urn:microsoft.com/office/officeart/2005/8/layout/equation1"/>
    <dgm:cxn modelId="{0410F743-8EF2-42FE-BF14-A6CCC53FC4F4}" srcId="{3E021DD5-1605-4354-B4EC-4D8903F1A86C}" destId="{3CEEB34D-3D66-46AA-9719-58B6BC3D4C4D}" srcOrd="1" destOrd="0" parTransId="{413B744C-0943-41D0-8F3F-5E3871442B59}" sibTransId="{5545F9C6-2B3F-4CA0-96F0-F55E76C1B05C}"/>
    <dgm:cxn modelId="{0C2E1FB3-76FA-430D-8081-7FF4A5A2F5B4}" type="presParOf" srcId="{8DDC558D-C106-435F-B448-CE6016947875}" destId="{47DA5C43-87F9-4041-B571-96E4641A628F}" srcOrd="0" destOrd="0" presId="urn:microsoft.com/office/officeart/2005/8/layout/equation1"/>
    <dgm:cxn modelId="{038DD87D-F1F6-4990-A6AB-07B46DDD7C42}" type="presParOf" srcId="{8DDC558D-C106-435F-B448-CE6016947875}" destId="{D0F45B20-57AD-4D8B-8D76-257FE27E0968}" srcOrd="1" destOrd="0" presId="urn:microsoft.com/office/officeart/2005/8/layout/equation1"/>
    <dgm:cxn modelId="{2FE7C66E-D845-46C5-80AB-0EB628C2A99D}" type="presParOf" srcId="{8DDC558D-C106-435F-B448-CE6016947875}" destId="{7183D05E-D7B3-4E6A-88EF-AFDFBE4C93A9}" srcOrd="2" destOrd="0" presId="urn:microsoft.com/office/officeart/2005/8/layout/equation1"/>
    <dgm:cxn modelId="{48493313-1139-49DA-89E0-5CE8084555F3}" type="presParOf" srcId="{8DDC558D-C106-435F-B448-CE6016947875}" destId="{75863D13-53DD-4A6F-977C-4DC7F6A3C517}" srcOrd="3" destOrd="0" presId="urn:microsoft.com/office/officeart/2005/8/layout/equation1"/>
    <dgm:cxn modelId="{02F91263-A2FD-4695-B238-0250B46B3455}" type="presParOf" srcId="{8DDC558D-C106-435F-B448-CE6016947875}" destId="{26F00F57-DBE0-4803-B685-582CE0BF695F}" srcOrd="4" destOrd="0" presId="urn:microsoft.com/office/officeart/2005/8/layout/equation1"/>
    <dgm:cxn modelId="{EBCCCCC8-7E41-463A-9669-42B8A8374948}" type="presParOf" srcId="{8DDC558D-C106-435F-B448-CE6016947875}" destId="{34364FB8-E176-4299-8ABC-04F6C9237ADF}" srcOrd="5" destOrd="0" presId="urn:microsoft.com/office/officeart/2005/8/layout/equation1"/>
    <dgm:cxn modelId="{B7A0E522-4FDD-43A5-8315-775ECE065B63}" type="presParOf" srcId="{8DDC558D-C106-435F-B448-CE6016947875}" destId="{C9F59194-2611-4388-8F26-924DFEC37142}" srcOrd="6" destOrd="0" presId="urn:microsoft.com/office/officeart/2005/8/layout/equation1"/>
    <dgm:cxn modelId="{55AFF089-0C58-4D03-8BCE-51F9277818CA}" type="presParOf" srcId="{8DDC558D-C106-435F-B448-CE6016947875}" destId="{A5B5E0E8-4600-4030-B774-4BB51C108E56}" srcOrd="7" destOrd="0" presId="urn:microsoft.com/office/officeart/2005/8/layout/equation1"/>
    <dgm:cxn modelId="{E1549D97-6F76-49D9-93BB-6713796A27F6}" type="presParOf" srcId="{8DDC558D-C106-435F-B448-CE6016947875}" destId="{3FABF8A8-C6A0-410D-8A6E-73B2D081BDF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A5C43-87F9-4041-B571-96E4641A628F}">
      <dsp:nvSpPr>
        <dsp:cNvPr id="0" name=""/>
        <dsp:cNvSpPr/>
      </dsp:nvSpPr>
      <dsp:spPr>
        <a:xfrm>
          <a:off x="2803" y="448446"/>
          <a:ext cx="2141458" cy="1715815"/>
        </a:xfrm>
        <a:prstGeom prst="ellipse">
          <a:avLst/>
        </a:prstGeom>
        <a:solidFill>
          <a:schemeClr val="accent3">
            <a:tint val="50000"/>
          </a:schemeClr>
        </a:solidFill>
        <a:ln w="10000" cap="flat" cmpd="sng" algn="ctr">
          <a:solidFill>
            <a:schemeClr val="accent3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Доходы</a:t>
          </a:r>
          <a:r>
            <a:rPr lang="ru-RU" sz="2800" b="1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131 615,1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300" b="1" kern="1200" dirty="0">
            <a:solidFill>
              <a:srgbClr val="FF0000"/>
            </a:solidFill>
          </a:endParaRPr>
        </a:p>
      </dsp:txBody>
      <dsp:txXfrm>
        <a:off x="316412" y="699721"/>
        <a:ext cx="1514240" cy="1213265"/>
      </dsp:txXfrm>
    </dsp:sp>
    <dsp:sp modelId="{7183D05E-D7B3-4E6A-88EF-AFDFBE4C93A9}">
      <dsp:nvSpPr>
        <dsp:cNvPr id="0" name=""/>
        <dsp:cNvSpPr/>
      </dsp:nvSpPr>
      <dsp:spPr>
        <a:xfrm>
          <a:off x="2301431" y="1310535"/>
          <a:ext cx="912006" cy="160352"/>
        </a:xfrm>
        <a:prstGeom prst="round1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301431" y="1310535"/>
        <a:ext cx="904178" cy="160352"/>
      </dsp:txXfrm>
    </dsp:sp>
    <dsp:sp modelId="{26F00F57-DBE0-4803-B685-582CE0BF695F}">
      <dsp:nvSpPr>
        <dsp:cNvPr id="0" name=""/>
        <dsp:cNvSpPr/>
      </dsp:nvSpPr>
      <dsp:spPr>
        <a:xfrm>
          <a:off x="3311283" y="552356"/>
          <a:ext cx="2402708" cy="1715815"/>
        </a:xfrm>
        <a:prstGeom prst="ellipse">
          <a:avLst/>
        </a:prstGeom>
        <a:solidFill>
          <a:schemeClr val="accent4">
            <a:tint val="50000"/>
          </a:schemeClr>
        </a:solidFill>
        <a:ln w="10000" cap="flat" cmpd="sng" algn="ctr">
          <a:solidFill>
            <a:schemeClr val="accent4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Расходы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132 </a:t>
          </a:r>
          <a:r>
            <a:rPr lang="ru-RU" sz="1800" b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024,</a:t>
          </a:r>
          <a:r>
            <a:rPr lang="en-US" sz="1800" b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6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63151" y="803631"/>
        <a:ext cx="1698972" cy="1213265"/>
      </dsp:txXfrm>
    </dsp:sp>
    <dsp:sp modelId="{C9F59194-2611-4388-8F26-924DFEC37142}">
      <dsp:nvSpPr>
        <dsp:cNvPr id="0" name=""/>
        <dsp:cNvSpPr/>
      </dsp:nvSpPr>
      <dsp:spPr>
        <a:xfrm>
          <a:off x="5878748" y="906569"/>
          <a:ext cx="480917" cy="995173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5942494" y="1111575"/>
        <a:ext cx="353425" cy="585161"/>
      </dsp:txXfrm>
    </dsp:sp>
    <dsp:sp modelId="{3FABF8A8-C6A0-410D-8A6E-73B2D081BDF5}">
      <dsp:nvSpPr>
        <dsp:cNvPr id="0" name=""/>
        <dsp:cNvSpPr/>
      </dsp:nvSpPr>
      <dsp:spPr>
        <a:xfrm>
          <a:off x="6498990" y="546248"/>
          <a:ext cx="2281382" cy="1715815"/>
        </a:xfrm>
        <a:prstGeom prst="ellipse">
          <a:avLst/>
        </a:prstGeom>
        <a:solidFill>
          <a:schemeClr val="accent6">
            <a:tint val="50000"/>
          </a:schemeClr>
        </a:solidFill>
        <a:ln w="10000" cap="flat" cmpd="sng" algn="ctr">
          <a:solidFill>
            <a:schemeClr val="accent6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Дефицит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409,5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33091" y="797523"/>
        <a:ext cx="1613180" cy="1213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F7EDD-8E4E-43E6-B323-0BB42933D857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5E184-6761-4BFE-979D-B3C5051B9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85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0127E2A-B116-4C06-97C5-CB0DE7D3B046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0127E2A-B116-4C06-97C5-CB0DE7D3B046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0127E2A-B116-4C06-97C5-CB0DE7D3B046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0127E2A-B116-4C06-97C5-CB0DE7D3B046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0127E2A-B116-4C06-97C5-CB0DE7D3B046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0127E2A-B116-4C06-97C5-CB0DE7D3B046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Worksheet3.xls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1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2.xls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85728"/>
            <a:ext cx="6552728" cy="33496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Администрация  МО Красноозерное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сельскоЕ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поселениЕ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221086"/>
            <a:ext cx="5184576" cy="2232249"/>
          </a:xfrm>
        </p:spPr>
        <p:txBody>
          <a:bodyPr>
            <a:norm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юджет МО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Красноозерное сельское поселение МО Приозерский район ЛО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Arimo" pitchFamily="34" charset="0"/>
                <a:cs typeface="Times New Roman" pitchFamily="18" charset="0"/>
              </a:rPr>
              <a:t>2023-2025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годы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oblast45.ru/uploads/publications/1545/fed7c7418dd0f5b0d055843e437c01ec4c2b23a8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92696"/>
            <a:ext cx="6912768" cy="352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 rot="20812371">
            <a:off x="-535409" y="2013917"/>
            <a:ext cx="3940235" cy="1077218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для граждан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61020"/>
            <a:ext cx="3599924" cy="2468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Программная часть бюджета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95736" y="6363705"/>
            <a:ext cx="4608512" cy="16163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720778"/>
              </p:ext>
            </p:extLst>
          </p:nvPr>
        </p:nvGraphicFramePr>
        <p:xfrm>
          <a:off x="612648" y="1916832"/>
          <a:ext cx="7775776" cy="4536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hart" r:id="rId4" imgW="6667421" imgH="4581630" progId="Excel.Chart.8">
                  <p:embed/>
                </p:oleObj>
              </mc:Choice>
              <mc:Fallback>
                <p:oleObj name="Chart" r:id="rId4" imgW="6667421" imgH="4581630" progId="Excel.Char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48" y="1916832"/>
                        <a:ext cx="7775776" cy="45365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4265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60648"/>
            <a:ext cx="7384864" cy="360040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 МО Красноозерное сельское поселение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1115616" y="620688"/>
            <a:ext cx="7848872" cy="1080120"/>
          </a:xfrm>
          <a:prstGeom prst="round2Same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межбюджетных трансфертов, перечисляемых из местного бюджета бюджету Приозерский муниципальный  район на финансирование расходов, связанных с передачей осуществления части полномочий органов местного самоуправления МО Красноозерное  сельское поселение</a:t>
            </a:r>
          </a:p>
          <a:p>
            <a:pPr algn="ct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2023 год 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67544" y="1988840"/>
            <a:ext cx="1234966" cy="2797482"/>
          </a:xfrm>
          <a:prstGeom prst="flowChartAlternateProcess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на финансирование расходов, связанных с передачей полномочий 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кассовому обслуживанию и осуществлению контроля за исполнением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497,4тыс. рублей</a:t>
            </a: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051720" y="1986560"/>
            <a:ext cx="1440160" cy="279976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инансирование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полномочий по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организации обеспечения малоимущих граждан, проживающих в поселении и нуждающихся в улучшении жилищных условий 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6,9тыс. рублей</a:t>
            </a: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79911" y="1986560"/>
            <a:ext cx="1224137" cy="2882600"/>
          </a:xfrm>
          <a:prstGeom prst="flowChartAlternateProcess">
            <a:avLst/>
          </a:prstGeom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в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части коммунальной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сферы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3,0 тыс. рублей</a:t>
            </a: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48772" y="1956963"/>
            <a:ext cx="1267444" cy="2912197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на финансирование полномочий по осуществлению внешнего муниципального финансового контроля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15,9 тыс. рублей</a:t>
            </a: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вырезанными соседними углами 7"/>
          <p:cNvSpPr/>
          <p:nvPr/>
        </p:nvSpPr>
        <p:spPr>
          <a:xfrm>
            <a:off x="1835696" y="6237312"/>
            <a:ext cx="6264696" cy="432048"/>
          </a:xfrm>
          <a:prstGeom prst="snip2Same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 581,1 тыс. рублей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10458" y="5229200"/>
            <a:ext cx="671517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на финансирование полномочий по осуществлению внутреннего муниципального финансового контроля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24,8 тыс. рублей</a:t>
            </a: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48264" y="1941953"/>
            <a:ext cx="1440160" cy="29197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полномочий 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подготовки документов по градостроительным планам и внесению изменений в правила землепользования и застройки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33,1 тыс. рублей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1837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 МО Красноозерное сельское поселение</a:t>
            </a:r>
            <a:endParaRPr lang="ru-RU" sz="1600" dirty="0"/>
          </a:p>
        </p:txBody>
      </p:sp>
      <p:sp>
        <p:nvSpPr>
          <p:cNvPr id="3" name="Блок-схема: подготовка 2"/>
          <p:cNvSpPr/>
          <p:nvPr/>
        </p:nvSpPr>
        <p:spPr>
          <a:xfrm>
            <a:off x="2555776" y="810910"/>
            <a:ext cx="6696744" cy="3050138"/>
          </a:xfrm>
          <a:prstGeom prst="flowChartPreparation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МО Красноозерное сельское поселение с дефицитом  409,5 тыс. рублей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259" y="3752469"/>
            <a:ext cx="4261473" cy="3340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046" y="3574213"/>
            <a:ext cx="4090771" cy="34628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0910"/>
            <a:ext cx="3987130" cy="3164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717032"/>
            <a:ext cx="6264696" cy="936104"/>
          </a:xfrm>
        </p:spPr>
        <p:txBody>
          <a:bodyPr>
            <a:noAutofit/>
          </a:bodyPr>
          <a:lstStyle/>
          <a:p>
            <a:r>
              <a:rPr lang="ru-RU" sz="8000" dirty="0" smtClean="0"/>
              <a:t>     Спасибо !!!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881238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970468"/>
              </p:ext>
            </p:extLst>
          </p:nvPr>
        </p:nvGraphicFramePr>
        <p:xfrm>
          <a:off x="179512" y="3645024"/>
          <a:ext cx="878497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475656" y="476672"/>
            <a:ext cx="6840760" cy="1224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2023 год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wpid-50d6436371366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03648" y="1772816"/>
            <a:ext cx="3240360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1772816"/>
            <a:ext cx="2736304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47664" y="548680"/>
            <a:ext cx="6696744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доходная часть бюджета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2555776" y="1700808"/>
            <a:ext cx="4536504" cy="864096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Доходы бюджета всего -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131 615,1тыс. рублей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 rot="1298406">
            <a:off x="1052494" y="2564030"/>
            <a:ext cx="3088364" cy="14172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 -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22 874,6тыс.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 rot="963609">
            <a:off x="193747" y="3544121"/>
            <a:ext cx="2272710" cy="1661421"/>
          </a:xfrm>
          <a:prstGeom prst="ellipse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Налоговые доходы-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19345,0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 rot="20707477">
            <a:off x="5046372" y="2624075"/>
            <a:ext cx="3803785" cy="14658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 108 740,5 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79712" y="4149080"/>
            <a:ext cx="2016224" cy="1656184"/>
          </a:xfrm>
          <a:prstGeom prst="ellipse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Неналоговые доходы –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3529,6тыс.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 rot="538222">
            <a:off x="3933822" y="4025457"/>
            <a:ext cx="2519377" cy="1519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 на софинансирование капитальных вложений в объекты муниципальной собственности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100 614,9 тыс. рублей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 rot="21106435">
            <a:off x="5714422" y="4111661"/>
            <a:ext cx="1659749" cy="1261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 157,6 тыс. 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 rot="19877200">
            <a:off x="6874415" y="3796836"/>
            <a:ext cx="2304819" cy="1297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 5300,0 тыс. рублей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 rot="19664982">
            <a:off x="6300191" y="5126605"/>
            <a:ext cx="1584176" cy="914400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2668,0 тыс. рублей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47664" y="472751"/>
            <a:ext cx="65527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51525" algn="l"/>
              </a:tabLst>
            </a:pPr>
            <a:endParaRPr kumimoji="0" lang="ru-RU" alt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51525" algn="l"/>
              </a:tabLst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Структура налоговых доходов бюджета за 2022 – 2025 годы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889970"/>
              </p:ext>
            </p:extLst>
          </p:nvPr>
        </p:nvGraphicFramePr>
        <p:xfrm>
          <a:off x="1187624" y="1268760"/>
          <a:ext cx="7056784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hart" r:id="rId4" imgW="6267354" imgH="2638440" progId="Excel.Chart.8">
                  <p:embed/>
                </p:oleObj>
              </mc:Choice>
              <mc:Fallback>
                <p:oleObj name="Chart" r:id="rId4" imgW="6267354" imgH="2638440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268760"/>
                        <a:ext cx="7056784" cy="51125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8598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03648" y="995731"/>
            <a:ext cx="676875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51525" algn="l"/>
              </a:tabLst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Структура неналоговых доходов бюджета за 2022 – 2025 годы :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51525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108843"/>
              </p:ext>
            </p:extLst>
          </p:nvPr>
        </p:nvGraphicFramePr>
        <p:xfrm>
          <a:off x="734368" y="1662084"/>
          <a:ext cx="7387232" cy="452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59632" y="49278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698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576064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Структура доходов бюджета на 2023 год</a:t>
            </a:r>
            <a:endParaRPr lang="ru-RU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3275" y="764352"/>
            <a:ext cx="1905442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048255" y="7821488"/>
            <a:ext cx="7636313" cy="18315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1435608" y="3556991"/>
            <a:ext cx="99636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353698" y="-360041"/>
            <a:ext cx="14311590" cy="6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1" y="-1"/>
            <a:ext cx="162683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160415"/>
              </p:ext>
            </p:extLst>
          </p:nvPr>
        </p:nvGraphicFramePr>
        <p:xfrm>
          <a:off x="50800" y="2039640"/>
          <a:ext cx="8574856" cy="421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aymi-i-kredit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0"/>
            <a:ext cx="288032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money-coin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068960"/>
            <a:ext cx="277734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95936" y="188640"/>
            <a:ext cx="446449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707904" y="1268760"/>
            <a:ext cx="4968552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 на софинансирование капитальных вложений в объекты муниципальной собственности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100614,9 тыс. рублей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139952" y="1988840"/>
            <a:ext cx="5004048" cy="72008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Субсидии бюджетам бюджетной системы Российской Федерации 2668,0тыс.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491880" y="2852936"/>
            <a:ext cx="3240360" cy="93610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бюджетам бюджетной системы Российской Федерации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157,6тыс. рублей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115616" y="3933056"/>
            <a:ext cx="5018856" cy="122413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Иные межбюджетные трансферты 5300,0 тыс.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42844" y="2214554"/>
            <a:ext cx="9001156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642918"/>
            <a:ext cx="71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по разделам на 2023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1844823"/>
            <a:ext cx="129052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36158"/>
              </p:ext>
            </p:extLst>
          </p:nvPr>
        </p:nvGraphicFramePr>
        <p:xfrm>
          <a:off x="449210" y="1844822"/>
          <a:ext cx="8227246" cy="495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hart" r:id="rId4" imgW="5934010" imgH="4133970" progId="Excel.Chart.8">
                  <p:embed/>
                </p:oleObj>
              </mc:Choice>
              <mc:Fallback>
                <p:oleObj name="Chart" r:id="rId4" imgW="5934010" imgH="4133970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10" y="1844822"/>
                        <a:ext cx="8227246" cy="4951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6408712" cy="642894"/>
          </a:xfrm>
        </p:spPr>
        <p:txBody>
          <a:bodyPr>
            <a:normAutofit/>
          </a:bodyPr>
          <a:lstStyle/>
          <a:p>
            <a:r>
              <a:rPr lang="ru-RU" sz="14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Администрац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Администрация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МО Красноозерное   сельское поселение</a:t>
            </a:r>
            <a:endParaRPr lang="ru-RU" sz="14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914400" y="2214554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1475656" y="857232"/>
            <a:ext cx="7168310" cy="1500198"/>
          </a:xfrm>
          <a:prstGeom prst="flowChartPredefinedProcess">
            <a:avLst/>
          </a:prstGeom>
          <a:ln/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Формирование  бюджета МО </a:t>
            </a:r>
            <a:r>
              <a:rPr lang="ru-RU" sz="1600" b="1" dirty="0" err="1" smtClean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Корасноозерное</a:t>
            </a:r>
            <a:r>
              <a:rPr lang="ru-RU" sz="1600" b="1" dirty="0" smtClean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сельское поселение МО Приозерский муниципальный район ЛО на основе муниципальных программ МО Красноозерное сельское поселение</a:t>
            </a:r>
            <a:endParaRPr lang="ru-RU" sz="1600" b="1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23528" y="3068960"/>
            <a:ext cx="1428760" cy="7143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внутренняя память 9"/>
          <p:cNvSpPr/>
          <p:nvPr/>
        </p:nvSpPr>
        <p:spPr>
          <a:xfrm>
            <a:off x="1763688" y="2636912"/>
            <a:ext cx="6984776" cy="2143140"/>
          </a:xfrm>
          <a:prstGeom prst="flowChartInternalStorag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003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 МО Красноозерное сельское поселение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год сформирован в программной структуре расходов на основе утвержденных Администрацией МО Красноозерное сельское поселение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муниципальных программ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внутренняя память 10"/>
          <p:cNvSpPr/>
          <p:nvPr/>
        </p:nvSpPr>
        <p:spPr>
          <a:xfrm>
            <a:off x="1857356" y="4929198"/>
            <a:ext cx="6891108" cy="1428760"/>
          </a:xfrm>
          <a:prstGeom prst="flowChartInternalStorag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003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реализацию мероприятий муниципальных программ направлено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122810,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 или 93% всех расходов  бюджета МО Красноозерное сельское поселение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85720" y="5214950"/>
            <a:ext cx="1428760" cy="7143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-1463729" y="4464045"/>
            <a:ext cx="3500486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4445</TotalTime>
  <Words>431</Words>
  <Application>Microsoft Office PowerPoint</Application>
  <PresentationFormat>Экран (4:3)</PresentationFormat>
  <Paragraphs>69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Arimo</vt:lpstr>
      <vt:lpstr>Calibri</vt:lpstr>
      <vt:lpstr>Times New Roman</vt:lpstr>
      <vt:lpstr>Tw Cen MT</vt:lpstr>
      <vt:lpstr>Wingdings</vt:lpstr>
      <vt:lpstr>Wingdings 2</vt:lpstr>
      <vt:lpstr>Обычная</vt:lpstr>
      <vt:lpstr>Chart</vt:lpstr>
      <vt:lpstr>Администрация  МО Красноозерное сельскоЕ поселениЕ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доходов бюджета на 2023 год</vt:lpstr>
      <vt:lpstr>Презентация PowerPoint</vt:lpstr>
      <vt:lpstr>Презентация PowerPoint</vt:lpstr>
      <vt:lpstr>АдминистрацАдминистрация  МО Красноозерное   сельское поселение</vt:lpstr>
      <vt:lpstr>Программная часть бюджета </vt:lpstr>
      <vt:lpstr>Администрация МО Красноозерное сельское поселение</vt:lpstr>
      <vt:lpstr>Администрация МО Красноозерное сельское поселение</vt:lpstr>
      <vt:lpstr>     Спасибо !!!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Krivobok</dc:creator>
  <cp:lastModifiedBy>Администратор</cp:lastModifiedBy>
  <cp:revision>492</cp:revision>
  <dcterms:created xsi:type="dcterms:W3CDTF">2015-04-24T11:57:16Z</dcterms:created>
  <dcterms:modified xsi:type="dcterms:W3CDTF">2022-11-21T09:15:35Z</dcterms:modified>
</cp:coreProperties>
</file>